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1" autoAdjust="0"/>
    <p:restoredTop sz="94660"/>
  </p:normalViewPr>
  <p:slideViewPr>
    <p:cSldViewPr snapToGrid="0">
      <p:cViewPr varScale="1">
        <p:scale>
          <a:sx n="24" d="100"/>
          <a:sy n="24" d="100"/>
        </p:scale>
        <p:origin x="18" y="78"/>
      </p:cViewPr>
      <p:guideLst/>
    </p:cSldViewPr>
  </p:slideViewPr>
  <p:notesTextViewPr>
    <p:cViewPr>
      <p:scale>
        <a:sx n="1" d="1"/>
        <a:sy n="1" d="1"/>
      </p:scale>
      <p:origin x="0" y="0"/>
    </p:cViewPr>
  </p:notesTextViewPr>
  <p:notesViewPr>
    <p:cSldViewPr snapToGrid="0" showGuides="1">
      <p:cViewPr varScale="1">
        <p:scale>
          <a:sx n="69" d="100"/>
          <a:sy n="69" d="100"/>
        </p:scale>
        <p:origin x="2706"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12/4/2017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12/4/2017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32" name="Instructions"/>
          <p:cNvSpPr/>
          <p:nvPr userDrawn="1"/>
        </p:nvSpPr>
        <p:spPr>
          <a:xfrm>
            <a:off x="44302680" y="-1"/>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a:solidFill>
                  <a:prstClr val="white">
                    <a:lumMod val="50000"/>
                  </a:prstClr>
                </a:solidFill>
                <a:latin typeface="Calibri Light" panose="020F0302020204030204" pitchFamily="34" charset="0"/>
                <a:cs typeface="Calibri" panose="020F0502020204030204" pitchFamily="34" charset="0"/>
              </a:rPr>
              <a:t>poster </a:t>
            </a:r>
            <a:r>
              <a:rPr sz="6600" dirty="0">
                <a:solidFill>
                  <a:prstClr val="white">
                    <a:lumMod val="50000"/>
                  </a:prstClr>
                </a:solidFill>
                <a:latin typeface="Calibri Light" panose="020F0302020204030204" pitchFamily="34" charset="0"/>
                <a:cs typeface="Calibri" panose="020F0502020204030204" pitchFamily="34" charset="0"/>
              </a:rPr>
              <a:t>are formatted for you. </a:t>
            </a:r>
            <a:r>
              <a:rPr lang="en-US" sz="6600" dirty="0">
                <a:solidFill>
                  <a:prstClr val="white">
                    <a:lumMod val="50000"/>
                  </a:prstClr>
                </a:solidFill>
                <a:latin typeface="Calibri Light" panose="020F0302020204030204" pitchFamily="34" charset="0"/>
                <a:cs typeface="Calibri" panose="020F0502020204030204" pitchFamily="34" charset="0"/>
              </a:rPr>
              <a:t>Type</a:t>
            </a:r>
            <a:r>
              <a:rPr lang="en-US" sz="6600" baseline="0" dirty="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a:solidFill>
                  <a:prstClr val="white">
                    <a:lumMod val="50000"/>
                  </a:prstClr>
                </a:solidFill>
                <a:latin typeface="Calibri Light" panose="020F0302020204030204" pitchFamily="34" charset="0"/>
                <a:cs typeface="Calibri" panose="020F0502020204030204" pitchFamily="34" charset="0"/>
              </a:rPr>
              <a:t>T</a:t>
            </a:r>
            <a:r>
              <a:rPr sz="6600" dirty="0">
                <a:solidFill>
                  <a:prstClr val="white">
                    <a:lumMod val="50000"/>
                  </a:prstClr>
                </a:solidFill>
                <a:latin typeface="Calibri Light" panose="020F0302020204030204" pitchFamily="34" charset="0"/>
                <a:cs typeface="Calibri" panose="020F0502020204030204" pitchFamily="34" charset="0"/>
              </a:rPr>
              <a:t>o add or remove bullet points from text, click 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a:solidFill>
                  <a:prstClr val="white">
                    <a:lumMod val="50000"/>
                  </a:prstClr>
                </a:solidFill>
                <a:latin typeface="Calibri Light" panose="020F0302020204030204" pitchFamily="34" charset="0"/>
                <a:cs typeface="Calibri" panose="020F0502020204030204" pitchFamily="34" charset="0"/>
              </a:rPr>
              <a:t>content</a:t>
            </a:r>
            <a:r>
              <a:rPr sz="6600" dirty="0">
                <a:solidFill>
                  <a:prstClr val="white">
                    <a:lumMod val="50000"/>
                  </a:prstClr>
                </a:solidFill>
                <a:latin typeface="Calibri Light" panose="020F0302020204030204" pitchFamily="34" charset="0"/>
                <a:cs typeface="Calibri" panose="020F0502020204030204" pitchFamily="34" charset="0"/>
              </a:rPr>
              <a:t> or body text, make a copy of what you need and drag it into place. PowerPoint’s Smart Guides will help you align it with everything else.</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Want to use your own picture</a:t>
            </a:r>
            <a:r>
              <a:rPr lang="en-US" sz="6600" dirty="0">
                <a:solidFill>
                  <a:prstClr val="white">
                    <a:lumMod val="50000"/>
                  </a:prstClr>
                </a:solidFill>
                <a:latin typeface="Calibri Light" panose="020F0302020204030204" pitchFamily="34" charset="0"/>
                <a:cs typeface="Calibri" panose="020F0502020204030204" pitchFamily="34" charset="0"/>
              </a:rPr>
              <a:t>s</a:t>
            </a:r>
            <a:r>
              <a:rPr sz="6600" dirty="0">
                <a:solidFill>
                  <a:prstClr val="white">
                    <a:lumMod val="50000"/>
                  </a:prstClr>
                </a:solidFill>
                <a:latin typeface="Calibri Light" panose="020F0302020204030204" pitchFamily="34" charset="0"/>
                <a:cs typeface="Calibri" panose="020F0502020204030204" pitchFamily="34" charset="0"/>
              </a:rPr>
              <a:t> instead of ours? No problem!</a:t>
            </a:r>
            <a:r>
              <a:rPr lang="en-US" sz="6600" dirty="0">
                <a:solidFill>
                  <a:prstClr val="white">
                    <a:lumMod val="50000"/>
                  </a:prstClr>
                </a:solidFill>
                <a:latin typeface="Calibri Light" panose="020F0302020204030204" pitchFamily="34" charset="0"/>
                <a:cs typeface="Calibri" panose="020F0502020204030204" pitchFamily="34" charset="0"/>
              </a:rPr>
              <a:t> Just click a picture, press the Delete key, then click the icon to add your picture.</a:t>
            </a:r>
            <a:endParaRPr sz="6600" dirty="0">
              <a:solidFill>
                <a:prstClr val="white">
                  <a:lumMod val="50000"/>
                </a:prstClr>
              </a:solidFill>
              <a:latin typeface="Calibri Light" panose="020F0302020204030204" pitchFamily="34" charset="0"/>
              <a:cs typeface="Calibri" panose="020F0502020204030204" pitchFamily="34" charset="0"/>
            </a:endParaRPr>
          </a:p>
        </p:txBody>
      </p:sp>
      <p:sp>
        <p:nvSpPr>
          <p:cNvPr id="6" name="Title 5"/>
          <p:cNvSpPr>
            <a:spLocks noGrp="1"/>
          </p:cNvSpPr>
          <p:nvPr>
            <p:ph type="title"/>
          </p:nvPr>
        </p:nvSpPr>
        <p:spPr/>
        <p:txBody>
          <a:bodyPr/>
          <a:lstStyle/>
          <a:p>
            <a:r>
              <a:rPr lang="en-US"/>
              <a:t>Click to edit Master title style</a:t>
            </a:r>
          </a:p>
        </p:txBody>
      </p:sp>
      <p:sp>
        <p:nvSpPr>
          <p:cNvPr id="31" name="Text Placeholder 6"/>
          <p:cNvSpPr>
            <a:spLocks noGrp="1"/>
          </p:cNvSpPr>
          <p:nvPr>
            <p:ph type="body" sz="quarter" idx="36"/>
          </p:nvPr>
        </p:nvSpPr>
        <p:spPr bwMode="auto">
          <a:xfrm>
            <a:off x="1158240" y="4093905"/>
            <a:ext cx="30174412" cy="646331"/>
          </a:xfrm>
        </p:spPr>
        <p:txBody>
          <a:bodyPr anchor="ctr">
            <a:noAutofit/>
          </a:bodyPr>
          <a:lstStyle>
            <a:lvl1pPr marL="0" indent="0">
              <a:spcBef>
                <a:spcPts val="0"/>
              </a:spcBef>
              <a:buNone/>
              <a:defRPr sz="3600">
                <a:solidFill>
                  <a:schemeClr val="bg1">
                    <a:lumMod val="75000"/>
                  </a:schemeClr>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Edit Master text styles</a:t>
            </a:r>
          </a:p>
        </p:txBody>
      </p:sp>
      <p:sp>
        <p:nvSpPr>
          <p:cNvPr id="7" name="Text Placeholder 6"/>
          <p:cNvSpPr>
            <a:spLocks noGrp="1"/>
          </p:cNvSpPr>
          <p:nvPr>
            <p:ph type="body" sz="quarter" idx="13" hasCustomPrompt="1"/>
          </p:nvPr>
        </p:nvSpPr>
        <p:spPr>
          <a:xfrm>
            <a:off x="1143000" y="5669280"/>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9" name="Text Placeholder 8"/>
          <p:cNvSpPr>
            <a:spLocks noGrp="1"/>
          </p:cNvSpPr>
          <p:nvPr>
            <p:ph type="body" sz="quarter" idx="39" hasCustomPrompt="1"/>
          </p:nvPr>
        </p:nvSpPr>
        <p:spPr bwMode="ltGray">
          <a:xfrm>
            <a:off x="1143000" y="7114032"/>
            <a:ext cx="12801600" cy="2732574"/>
          </a:xfrm>
          <a:solidFill>
            <a:schemeClr val="tx2">
              <a:lumMod val="10000"/>
              <a:lumOff val="90000"/>
            </a:schemeClr>
          </a:solidFill>
        </p:spPr>
        <p:txBody>
          <a:bodyPr lIns="365760" rIns="365760" anchor="ctr">
            <a:noAutofit/>
          </a:bodyPr>
          <a:lstStyle>
            <a:lvl1pPr marL="0" indent="0">
              <a:spcBef>
                <a:spcPts val="1200"/>
              </a:spcBef>
              <a:buFont typeface="Arial" panose="020B0604020202020204" pitchFamily="34" charset="0"/>
              <a:buNone/>
              <a:defRPr sz="4400" baseline="0"/>
            </a:lvl1pPr>
            <a:lvl2pPr marL="571500" indent="-571500">
              <a:spcBef>
                <a:spcPts val="1200"/>
              </a:spcBef>
              <a:buFont typeface="Arial" panose="020B0604020202020204" pitchFamily="34" charset="0"/>
              <a:buChar char="•"/>
              <a:defRPr sz="4400"/>
            </a:lvl2pPr>
            <a:lvl3pPr marL="571500" indent="-571500">
              <a:spcBef>
                <a:spcPts val="1200"/>
              </a:spcBef>
              <a:buFont typeface="Arial" panose="020B0604020202020204" pitchFamily="34" charset="0"/>
              <a:buChar char="•"/>
              <a:defRPr sz="4400"/>
            </a:lvl3pPr>
            <a:lvl4pPr marL="0" indent="0">
              <a:spcBef>
                <a:spcPts val="1200"/>
              </a:spcBef>
              <a:buNone/>
              <a:defRPr sz="4400"/>
            </a:lvl4pPr>
            <a:lvl5pPr marL="0" indent="0">
              <a:spcBef>
                <a:spcPts val="1200"/>
              </a:spcBef>
              <a:buNone/>
              <a:defRPr sz="4400"/>
            </a:lvl5pPr>
            <a:lvl6pPr marL="0" indent="0">
              <a:spcBef>
                <a:spcPts val="1200"/>
              </a:spcBef>
              <a:buNone/>
              <a:defRPr sz="4400"/>
            </a:lvl6pPr>
            <a:lvl7pPr marL="0" indent="0">
              <a:spcBef>
                <a:spcPts val="1200"/>
              </a:spcBef>
              <a:buNone/>
              <a:defRPr sz="4400"/>
            </a:lvl7pPr>
            <a:lvl8pPr marL="0" indent="0">
              <a:spcBef>
                <a:spcPts val="1200"/>
              </a:spcBef>
              <a:buNone/>
              <a:defRPr sz="4400"/>
            </a:lvl8pPr>
            <a:lvl9pPr marL="0" indent="0">
              <a:spcBef>
                <a:spcPts val="1200"/>
              </a:spcBef>
              <a:buNone/>
              <a:defRPr sz="4400"/>
            </a:lvl9pPr>
          </a:lstStyle>
          <a:p>
            <a:pPr lvl="0"/>
            <a:r>
              <a:rPr lang="en-US" dirty="0"/>
              <a:t>Type your question or a statement of the problem here</a:t>
            </a:r>
          </a:p>
        </p:txBody>
      </p:sp>
      <p:sp>
        <p:nvSpPr>
          <p:cNvPr id="36" name="Text Placeholder 6"/>
          <p:cNvSpPr>
            <a:spLocks noGrp="1"/>
          </p:cNvSpPr>
          <p:nvPr>
            <p:ph type="body" sz="quarter" idx="37" hasCustomPrompt="1"/>
          </p:nvPr>
        </p:nvSpPr>
        <p:spPr>
          <a:xfrm>
            <a:off x="1143000" y="10497312"/>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7" name="Content Placeholder 17"/>
          <p:cNvSpPr>
            <a:spLocks noGrp="1"/>
          </p:cNvSpPr>
          <p:nvPr>
            <p:ph sz="quarter" idx="38" hasCustomPrompt="1"/>
          </p:nvPr>
        </p:nvSpPr>
        <p:spPr>
          <a:xfrm>
            <a:off x="1143000" y="11868912"/>
            <a:ext cx="12801600" cy="280750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11" name="Text Placeholder 6"/>
          <p:cNvSpPr>
            <a:spLocks noGrp="1"/>
          </p:cNvSpPr>
          <p:nvPr>
            <p:ph type="body" sz="quarter" idx="17" hasCustomPrompt="1"/>
          </p:nvPr>
        </p:nvSpPr>
        <p:spPr>
          <a:xfrm>
            <a:off x="1143000" y="1495044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440912"/>
            <a:ext cx="12801600" cy="6027461"/>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114032"/>
            <a:ext cx="12801600" cy="679555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8" name="Text Placeholder 6"/>
          <p:cNvSpPr>
            <a:spLocks noGrp="1"/>
          </p:cNvSpPr>
          <p:nvPr>
            <p:ph type="body" sz="quarter" idx="40" hasCustomPrompt="1"/>
          </p:nvPr>
        </p:nvSpPr>
        <p:spPr>
          <a:xfrm>
            <a:off x="15544800" y="14328648"/>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8" name="Content Placeholder 17"/>
          <p:cNvSpPr>
            <a:spLocks noGrp="1"/>
          </p:cNvSpPr>
          <p:nvPr>
            <p:ph sz="quarter" idx="23" hasCustomPrompt="1"/>
          </p:nvPr>
        </p:nvSpPr>
        <p:spPr>
          <a:xfrm>
            <a:off x="15544800" y="15773399"/>
            <a:ext cx="12801600" cy="6694973"/>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4" name="Text Placeholder 6"/>
          <p:cNvSpPr>
            <a:spLocks noGrp="1"/>
          </p:cNvSpPr>
          <p:nvPr>
            <p:ph type="body" sz="quarter" idx="29" hasCustomPrompt="1"/>
          </p:nvPr>
        </p:nvSpPr>
        <p:spPr>
          <a:xfrm>
            <a:off x="155448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114032"/>
            <a:ext cx="12801600" cy="731520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4914834"/>
            <a:ext cx="12801600" cy="453861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39" name="Text Placeholder 6"/>
          <p:cNvSpPr>
            <a:spLocks noGrp="1"/>
          </p:cNvSpPr>
          <p:nvPr>
            <p:ph type="body" sz="quarter" idx="41" hasCustomPrompt="1"/>
          </p:nvPr>
        </p:nvSpPr>
        <p:spPr>
          <a:xfrm>
            <a:off x="29900880" y="19767596"/>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40" name="Content Placeholder 17"/>
          <p:cNvSpPr>
            <a:spLocks noGrp="1"/>
          </p:cNvSpPr>
          <p:nvPr>
            <p:ph sz="quarter" idx="42" hasCustomPrompt="1"/>
          </p:nvPr>
        </p:nvSpPr>
        <p:spPr>
          <a:xfrm>
            <a:off x="29900880" y="21212348"/>
            <a:ext cx="12801600" cy="434478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29" name="Text Placeholder 6"/>
          <p:cNvSpPr>
            <a:spLocks noGrp="1"/>
          </p:cNvSpPr>
          <p:nvPr>
            <p:ph type="body" sz="quarter" idx="34" hasCustomPrompt="1"/>
          </p:nvPr>
        </p:nvSpPr>
        <p:spPr>
          <a:xfrm>
            <a:off x="29900880" y="2572207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166824"/>
            <a:ext cx="12801600" cy="446227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p:txBody>
      </p:sp>
      <p:sp>
        <p:nvSpPr>
          <p:cNvPr id="3" name="Date Placeholder 2"/>
          <p:cNvSpPr>
            <a:spLocks noGrp="1"/>
          </p:cNvSpPr>
          <p:nvPr>
            <p:ph type="dt" sz="half" idx="10"/>
          </p:nvPr>
        </p:nvSpPr>
        <p:spPr/>
        <p:txBody>
          <a:bodyPr/>
          <a:lstStyle/>
          <a:p>
            <a:fld id="{ECAA57DF-1C19-4726-AB84-014692BAD8F5}" type="datetimeFigureOut">
              <a:rPr lang="en-US" smtClean="0"/>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8" name="Picture Placeholder 7"/>
          <p:cNvSpPr>
            <a:spLocks noGrp="1"/>
          </p:cNvSpPr>
          <p:nvPr>
            <p:ph type="pic" sz="quarter" idx="43"/>
          </p:nvPr>
        </p:nvSpPr>
        <p:spPr>
          <a:xfrm>
            <a:off x="32270700" y="0"/>
            <a:ext cx="11620500" cy="3842445"/>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ltGray">
          <a:xfrm>
            <a:off x="0" y="0"/>
            <a:ext cx="43891200" cy="502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1158240" y="685860"/>
            <a:ext cx="30175200" cy="29717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158240" y="6019800"/>
            <a:ext cx="41589960" cy="236296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12/4/2017</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sp>
        <p:nvSpPr>
          <p:cNvPr id="8" name="Rectangle 7"/>
          <p:cNvSpPr/>
          <p:nvPr userDrawn="1"/>
        </p:nvSpPr>
        <p:spPr bwMode="gray">
          <a:xfrm>
            <a:off x="0" y="3886200"/>
            <a:ext cx="43891200" cy="1143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3886200"/>
            <a:ext cx="43891200" cy="0"/>
          </a:xfrm>
          <a:prstGeom prst="line">
            <a:avLst/>
          </a:prstGeom>
          <a:ln w="114300">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11500" b="0"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Susceptibility to Change Analysis in San Marcos</a:t>
            </a:r>
            <a:endParaRPr lang="en-US" dirty="0"/>
          </a:p>
        </p:txBody>
      </p:sp>
      <p:sp>
        <p:nvSpPr>
          <p:cNvPr id="23" name="Text Placeholder 22"/>
          <p:cNvSpPr>
            <a:spLocks noGrp="1"/>
          </p:cNvSpPr>
          <p:nvPr>
            <p:ph type="body" sz="quarter" idx="36"/>
          </p:nvPr>
        </p:nvSpPr>
        <p:spPr>
          <a:xfrm>
            <a:off x="2231667" y="4093905"/>
            <a:ext cx="30174412" cy="646331"/>
          </a:xfrm>
        </p:spPr>
        <p:txBody>
          <a:bodyPr/>
          <a:lstStyle/>
          <a:p>
            <a:r>
              <a:rPr lang="en-US" dirty="0" smtClean="0"/>
              <a:t>Aggiornamento</a:t>
            </a:r>
            <a:endParaRPr lang="en-US" dirty="0"/>
          </a:p>
        </p:txBody>
      </p:sp>
      <p:sp>
        <p:nvSpPr>
          <p:cNvPr id="67" name="Text Placeholder 66"/>
          <p:cNvSpPr>
            <a:spLocks noGrp="1"/>
          </p:cNvSpPr>
          <p:nvPr>
            <p:ph type="body" sz="quarter" idx="13"/>
          </p:nvPr>
        </p:nvSpPr>
        <p:spPr>
          <a:xfrm>
            <a:off x="1658993" y="5623095"/>
            <a:ext cx="12801600" cy="1280160"/>
          </a:xfrm>
        </p:spPr>
        <p:txBody>
          <a:bodyPr/>
          <a:lstStyle/>
          <a:p>
            <a:r>
              <a:rPr lang="en-US" dirty="0"/>
              <a:t>Problem </a:t>
            </a:r>
          </a:p>
        </p:txBody>
      </p:sp>
      <p:sp>
        <p:nvSpPr>
          <p:cNvPr id="69" name="Text Placeholder 68"/>
          <p:cNvSpPr>
            <a:spLocks noGrp="1"/>
          </p:cNvSpPr>
          <p:nvPr>
            <p:ph type="body" sz="quarter" idx="39"/>
          </p:nvPr>
        </p:nvSpPr>
        <p:spPr>
          <a:xfrm>
            <a:off x="1658993" y="7452990"/>
            <a:ext cx="12801600" cy="5894663"/>
          </a:xfrm>
        </p:spPr>
        <p:txBody>
          <a:bodyPr/>
          <a:lstStyle/>
          <a:p>
            <a:r>
              <a:rPr lang="en-US" dirty="0"/>
              <a:t>Located half way between two of Texas largest cities, Austin and San Antonio, San Marcos, TX is one of the fastest growing cities in the United States. In 2015, the U.S Census recognized it as the fastest growing city in the country for the third year in a row. With such rapid growth occurring, it is common to see redevelopment begin to occur, in order to accommodate for the growing population. </a:t>
            </a:r>
          </a:p>
        </p:txBody>
      </p:sp>
      <p:sp>
        <p:nvSpPr>
          <p:cNvPr id="7" name="Text Placeholder 6"/>
          <p:cNvSpPr>
            <a:spLocks noGrp="1"/>
          </p:cNvSpPr>
          <p:nvPr>
            <p:ph type="body" sz="quarter" idx="17"/>
          </p:nvPr>
        </p:nvSpPr>
        <p:spPr>
          <a:xfrm>
            <a:off x="1658993" y="13923472"/>
            <a:ext cx="12801600" cy="1219200"/>
          </a:xfrm>
        </p:spPr>
        <p:txBody>
          <a:bodyPr/>
          <a:lstStyle/>
          <a:p>
            <a:r>
              <a:rPr lang="en-US" dirty="0" smtClean="0"/>
              <a:t>Purpose</a:t>
            </a:r>
            <a:endParaRPr lang="en-US" dirty="0"/>
          </a:p>
        </p:txBody>
      </p:sp>
      <p:sp>
        <p:nvSpPr>
          <p:cNvPr id="12" name="Content Placeholder 11"/>
          <p:cNvSpPr>
            <a:spLocks noGrp="1"/>
          </p:cNvSpPr>
          <p:nvPr>
            <p:ph sz="quarter" idx="25"/>
          </p:nvPr>
        </p:nvSpPr>
        <p:spPr>
          <a:xfrm>
            <a:off x="1658993" y="15592635"/>
            <a:ext cx="12801600" cy="6027461"/>
          </a:xfrm>
        </p:spPr>
        <p:txBody>
          <a:bodyPr>
            <a:normAutofit/>
          </a:bodyPr>
          <a:lstStyle/>
          <a:p>
            <a:pPr marL="0" indent="0">
              <a:buNone/>
            </a:pPr>
            <a:r>
              <a:rPr lang="en-US" sz="4400" dirty="0"/>
              <a:t>The results of this project serve as indicators to identify areas that have a high probability to be redeveloped, versus those that are stable. Identifying these areas, allows the city to guide development and redevelopment projects in such a way that the goals of the preferred scenario are still met.</a:t>
            </a:r>
          </a:p>
        </p:txBody>
      </p:sp>
      <p:sp>
        <p:nvSpPr>
          <p:cNvPr id="8" name="Text Placeholder 7"/>
          <p:cNvSpPr>
            <a:spLocks noGrp="1"/>
          </p:cNvSpPr>
          <p:nvPr>
            <p:ph type="body" sz="quarter" idx="19"/>
          </p:nvPr>
        </p:nvSpPr>
        <p:spPr>
          <a:xfrm>
            <a:off x="1658993" y="20910938"/>
            <a:ext cx="12801600" cy="1219200"/>
          </a:xfrm>
        </p:spPr>
        <p:txBody>
          <a:bodyPr/>
          <a:lstStyle/>
          <a:p>
            <a:r>
              <a:rPr lang="en-US" dirty="0" smtClean="0"/>
              <a:t>Methods</a:t>
            </a:r>
            <a:endParaRPr lang="en-US" dirty="0"/>
          </a:p>
        </p:txBody>
      </p:sp>
      <p:sp>
        <p:nvSpPr>
          <p:cNvPr id="18" name="Text Placeholder 17"/>
          <p:cNvSpPr>
            <a:spLocks noGrp="1"/>
          </p:cNvSpPr>
          <p:nvPr>
            <p:ph type="body" sz="quarter" idx="31"/>
          </p:nvPr>
        </p:nvSpPr>
        <p:spPr>
          <a:xfrm>
            <a:off x="16799350" y="14281285"/>
            <a:ext cx="25556259" cy="1372201"/>
          </a:xfrm>
        </p:spPr>
        <p:txBody>
          <a:bodyPr/>
          <a:lstStyle/>
          <a:p>
            <a:r>
              <a:rPr lang="en-US" dirty="0"/>
              <a:t>Results</a:t>
            </a:r>
          </a:p>
        </p:txBody>
      </p:sp>
      <p:pic>
        <p:nvPicPr>
          <p:cNvPr id="25" name="Content Placeholder 24"/>
          <p:cNvPicPr>
            <a:picLocks noGrp="1" noChangeAspect="1"/>
          </p:cNvPicPr>
          <p:nvPr>
            <p:ph sz="quarter" idx="27"/>
          </p:nvPr>
        </p:nvPicPr>
        <p:blipFill>
          <a:blip r:embed="rId2">
            <a:extLst>
              <a:ext uri="{28A0092B-C50C-407E-A947-70E740481C1C}">
                <a14:useLocalDpi xmlns:a14="http://schemas.microsoft.com/office/drawing/2010/main" val="0"/>
              </a:ext>
            </a:extLst>
          </a:blip>
          <a:stretch>
            <a:fillRect/>
          </a:stretch>
        </p:blipFill>
        <p:spPr>
          <a:xfrm>
            <a:off x="16799350" y="16231245"/>
            <a:ext cx="12488718" cy="16161873"/>
          </a:xfrm>
        </p:spPr>
      </p:pic>
      <p:sp>
        <p:nvSpPr>
          <p:cNvPr id="31" name="Content Placeholder 11"/>
          <p:cNvSpPr>
            <a:spLocks noGrp="1"/>
          </p:cNvSpPr>
          <p:nvPr>
            <p:ph sz="quarter" idx="25"/>
          </p:nvPr>
        </p:nvSpPr>
        <p:spPr>
          <a:xfrm>
            <a:off x="1735325" y="22508381"/>
            <a:ext cx="12801600" cy="6027461"/>
          </a:xfrm>
        </p:spPr>
        <p:txBody>
          <a:bodyPr>
            <a:noAutofit/>
          </a:bodyPr>
          <a:lstStyle/>
          <a:p>
            <a:pPr marL="0" indent="0">
              <a:buNone/>
            </a:pPr>
            <a:r>
              <a:rPr lang="en-US" sz="4400" dirty="0"/>
              <a:t>To conduct our analysis, we used an overlay tool, specifically weighted sum. This tool allowed us to create several layers, each one corresponding to a factor that can influence a location to be developed or redeveloped. The tool then adds the overlaying values of the layers from the input. </a:t>
            </a:r>
            <a:endParaRPr lang="en-US" sz="4400" dirty="0" smtClean="0"/>
          </a:p>
          <a:p>
            <a:pPr marL="0" indent="0">
              <a:buNone/>
            </a:pPr>
            <a:r>
              <a:rPr lang="en-US" sz="4400" dirty="0" smtClean="0"/>
              <a:t>Factors included were:</a:t>
            </a:r>
          </a:p>
          <a:p>
            <a:r>
              <a:rPr lang="en-US" sz="4400" dirty="0" smtClean="0"/>
              <a:t>Owner Occupancy</a:t>
            </a:r>
          </a:p>
          <a:p>
            <a:r>
              <a:rPr lang="en-US" sz="4400" dirty="0" smtClean="0"/>
              <a:t>Zoning</a:t>
            </a:r>
          </a:p>
          <a:p>
            <a:r>
              <a:rPr lang="en-US" sz="4400" dirty="0" smtClean="0"/>
              <a:t>Walk score</a:t>
            </a:r>
          </a:p>
          <a:p>
            <a:r>
              <a:rPr lang="en-US" sz="4400" dirty="0" smtClean="0"/>
              <a:t>Land to Improvement Ratio</a:t>
            </a:r>
          </a:p>
          <a:p>
            <a:r>
              <a:rPr lang="en-US" sz="4400" dirty="0" smtClean="0"/>
              <a:t>Public Concern</a:t>
            </a:r>
          </a:p>
          <a:p>
            <a:r>
              <a:rPr lang="en-US" sz="4400" dirty="0" smtClean="0"/>
              <a:t>Historic Districts</a:t>
            </a:r>
            <a:endParaRPr lang="en-US" sz="4400" dirty="0" smtClean="0"/>
          </a:p>
          <a:p>
            <a:endParaRPr lang="en-US" sz="4400" dirty="0"/>
          </a:p>
        </p:txBody>
      </p:sp>
      <p:sp>
        <p:nvSpPr>
          <p:cNvPr id="32" name="Content Placeholder 11"/>
          <p:cNvSpPr>
            <a:spLocks noGrp="1"/>
          </p:cNvSpPr>
          <p:nvPr>
            <p:ph sz="quarter" idx="25"/>
          </p:nvPr>
        </p:nvSpPr>
        <p:spPr>
          <a:xfrm>
            <a:off x="16642909" y="6749372"/>
            <a:ext cx="22732192" cy="6027461"/>
          </a:xfrm>
        </p:spPr>
        <p:txBody>
          <a:bodyPr>
            <a:noAutofit/>
          </a:bodyPr>
          <a:lstStyle/>
          <a:p>
            <a:pPr marL="0" indent="0">
              <a:buNone/>
            </a:pPr>
            <a:r>
              <a:rPr lang="en-US" sz="4400" dirty="0" smtClean="0"/>
              <a:t>In </a:t>
            </a:r>
            <a:r>
              <a:rPr lang="en-US" sz="4400" dirty="0"/>
              <a:t>conclusion, the city of San Marcos has potential to continue to grow as it is influenced by factors such as Texas State University </a:t>
            </a:r>
            <a:r>
              <a:rPr lang="en-US" sz="4400" dirty="0" smtClean="0"/>
              <a:t>and its </a:t>
            </a:r>
            <a:r>
              <a:rPr lang="en-US" sz="4400" dirty="0"/>
              <a:t>proximity to two major Texas cities. While there appears to be room for areas to supply the demand of future changes that may occur, it is important for the city to plan accordingly. These results illustrate areas that can be focused on to better manage development and redevelopment. However, due to the factors that were into consideration and some of the limitations, it would be wise to continue to run these kinds of analysis introducing new factors and more data to compare results. This allows for more in-depth analysis that may serve better use. We hope that these results not only meet our client’s expectations and needs, but set forth a foundation for future analyst to take this model and make it better.</a:t>
            </a:r>
          </a:p>
        </p:txBody>
      </p:sp>
      <p:sp>
        <p:nvSpPr>
          <p:cNvPr id="33" name="Text Placeholder 66"/>
          <p:cNvSpPr txBox="1">
            <a:spLocks/>
          </p:cNvSpPr>
          <p:nvPr/>
        </p:nvSpPr>
        <p:spPr>
          <a:xfrm>
            <a:off x="16666379" y="5369559"/>
            <a:ext cx="25556259"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vert="horz" lIns="365760" tIns="45720" rIns="91440" bIns="45720" rtlCol="0" anchor="ctr">
            <a:noAutofit/>
          </a:bodyPr>
          <a:lstStyle>
            <a:lvl1pPr marL="0" indent="0" algn="ctr" defTabSz="4389120" rtl="0" eaLnBrk="1" latinLnBrk="0" hangingPunct="1">
              <a:lnSpc>
                <a:spcPct val="100000"/>
              </a:lnSpc>
              <a:spcBef>
                <a:spcPts val="0"/>
              </a:spcBef>
              <a:buClr>
                <a:schemeClr val="bg1">
                  <a:lumMod val="65000"/>
                </a:schemeClr>
              </a:buClr>
              <a:buFont typeface="Arial" panose="020B0604020202020204" pitchFamily="34" charset="0"/>
              <a:buNone/>
              <a:defRPr sz="54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6000" kern="1200" cap="all" baseline="0">
                <a:solidFill>
                  <a:schemeClr val="bg1"/>
                </a:solidFill>
                <a:latin typeface="+mj-lt"/>
                <a:ea typeface="+mn-ea"/>
                <a:cs typeface="+mn-cs"/>
              </a:defRPr>
            </a:lvl9pPr>
          </a:lstStyle>
          <a:p>
            <a:r>
              <a:rPr lang="en-US" dirty="0" smtClean="0"/>
              <a:t>Conclusion</a:t>
            </a:r>
            <a:endParaRPr lang="en-US" dirty="0"/>
          </a:p>
        </p:txBody>
      </p:sp>
      <p:pic>
        <p:nvPicPr>
          <p:cNvPr id="41" name="Content Placeholder 24"/>
          <p:cNvPicPr>
            <a:picLocks noGrp="1" noChangeAspect="1"/>
          </p:cNvPicPr>
          <p:nvPr>
            <p:ph sz="quarter" idx="27"/>
          </p:nvPr>
        </p:nvPicPr>
        <p:blipFill>
          <a:blip r:embed="rId3">
            <a:extLst>
              <a:ext uri="{28A0092B-C50C-407E-A947-70E740481C1C}">
                <a14:useLocalDpi xmlns:a14="http://schemas.microsoft.com/office/drawing/2010/main" val="0"/>
              </a:ext>
            </a:extLst>
          </a:blip>
          <a:stretch>
            <a:fillRect/>
          </a:stretch>
        </p:blipFill>
        <p:spPr>
          <a:xfrm>
            <a:off x="29837649" y="16231245"/>
            <a:ext cx="12445978" cy="16145031"/>
          </a:xfrm>
        </p:spPr>
      </p:pic>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Science Poster">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A3AC1795-03CA-4218-8E9C-394F2C72EB71}" vid="{9E91E023-53D0-48CE-AFD1-CE3DA49243D0}"/>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9B7E175-EA31-4EB5-9BCC-A945A81036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Science project poster</Template>
  <TotalTime>0</TotalTime>
  <Words>379</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Science Poster</vt:lpstr>
      <vt:lpstr>Susceptibility to Change Analysis in San Marcos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2017-12-03T09:56:27Z</dcterms:created>
  <dcterms:modified xsi:type="dcterms:W3CDTF">2017-12-04T20:19:13Z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TC040013439991</vt:lpwstr>
  </property>
</Properties>
</file>